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10287000" cx="18288000"/>
  <p:notesSz cx="6858000" cy="9144000"/>
  <p:embeddedFontLst>
    <p:embeddedFont>
      <p:font typeface="Oswald"/>
      <p:regular r:id="rId15"/>
      <p:bold r:id="rId16"/>
    </p:embeddedFont>
    <p:embeddedFont>
      <p:font typeface="DM Sans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DM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Oswald-regular.fntdata"/><Relationship Id="rId14" Type="http://schemas.openxmlformats.org/officeDocument/2006/relationships/slide" Target="slides/slide9.xml"/><Relationship Id="rId17" Type="http://schemas.openxmlformats.org/officeDocument/2006/relationships/font" Target="fonts/DMSans-regular.fntdata"/><Relationship Id="rId16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DMSans-italic.fntdata"/><Relationship Id="rId6" Type="http://schemas.openxmlformats.org/officeDocument/2006/relationships/slide" Target="slides/slide1.xml"/><Relationship Id="rId18" Type="http://schemas.openxmlformats.org/officeDocument/2006/relationships/font" Target="fonts/DM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09b9579ddf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09b9579dd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Google Shape;84;p13"/>
          <p:cNvCxnSpPr/>
          <p:nvPr/>
        </p:nvCxnSpPr>
        <p:spPr>
          <a:xfrm>
            <a:off x="2667000" y="0"/>
            <a:ext cx="19050" cy="10287000"/>
          </a:xfrm>
          <a:prstGeom prst="straightConnector1">
            <a:avLst/>
          </a:prstGeom>
          <a:noFill/>
          <a:ln cap="flat" cmpd="sng" w="9525">
            <a:solidFill>
              <a:srgbClr val="FFCE1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" name="Google Shape;85;p13"/>
          <p:cNvCxnSpPr/>
          <p:nvPr/>
        </p:nvCxnSpPr>
        <p:spPr>
          <a:xfrm flipH="1" rot="10800000">
            <a:off x="0" y="2171735"/>
            <a:ext cx="18288000" cy="76200"/>
          </a:xfrm>
          <a:prstGeom prst="straightConnector1">
            <a:avLst/>
          </a:prstGeom>
          <a:noFill/>
          <a:ln cap="flat" cmpd="sng" w="9525">
            <a:solidFill>
              <a:srgbClr val="FFCE1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" name="Google Shape;86;p13"/>
          <p:cNvCxnSpPr/>
          <p:nvPr/>
        </p:nvCxnSpPr>
        <p:spPr>
          <a:xfrm>
            <a:off x="9862939" y="35"/>
            <a:ext cx="19050" cy="10287000"/>
          </a:xfrm>
          <a:prstGeom prst="straightConnector1">
            <a:avLst/>
          </a:prstGeom>
          <a:noFill/>
          <a:ln cap="flat" cmpd="sng" w="9525">
            <a:solidFill>
              <a:srgbClr val="FFCE1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" name="Google Shape;87;p13"/>
          <p:cNvCxnSpPr/>
          <p:nvPr/>
        </p:nvCxnSpPr>
        <p:spPr>
          <a:xfrm>
            <a:off x="11691739" y="35"/>
            <a:ext cx="19050" cy="10287000"/>
          </a:xfrm>
          <a:prstGeom prst="straightConnector1">
            <a:avLst/>
          </a:prstGeom>
          <a:noFill/>
          <a:ln cap="flat" cmpd="sng" w="9525">
            <a:solidFill>
              <a:srgbClr val="FFCE1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" name="Google Shape;88;p13"/>
          <p:cNvCxnSpPr/>
          <p:nvPr/>
        </p:nvCxnSpPr>
        <p:spPr>
          <a:xfrm>
            <a:off x="15670907" y="106932"/>
            <a:ext cx="19050" cy="10287000"/>
          </a:xfrm>
          <a:prstGeom prst="straightConnector1">
            <a:avLst/>
          </a:prstGeom>
          <a:noFill/>
          <a:ln cap="flat" cmpd="sng" w="9525">
            <a:solidFill>
              <a:srgbClr val="FFCE1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" name="Google Shape;89;p13"/>
          <p:cNvCxnSpPr/>
          <p:nvPr/>
        </p:nvCxnSpPr>
        <p:spPr>
          <a:xfrm flipH="1" rot="10800000">
            <a:off x="-79" y="7234456"/>
            <a:ext cx="18288000" cy="76200"/>
          </a:xfrm>
          <a:prstGeom prst="straightConnector1">
            <a:avLst/>
          </a:prstGeom>
          <a:noFill/>
          <a:ln cap="flat" cmpd="sng" w="9525">
            <a:solidFill>
              <a:srgbClr val="FFCE19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0" name="Google Shape;90;p13"/>
          <p:cNvGrpSpPr/>
          <p:nvPr/>
        </p:nvGrpSpPr>
        <p:grpSpPr>
          <a:xfrm>
            <a:off x="13074005" y="316795"/>
            <a:ext cx="572770" cy="572770"/>
            <a:chOff x="0" y="0"/>
            <a:chExt cx="812800" cy="812800"/>
          </a:xfrm>
        </p:grpSpPr>
        <p:sp>
          <p:nvSpPr>
            <p:cNvPr id="91" name="Google Shape;91;p1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1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13"/>
          <p:cNvGrpSpPr/>
          <p:nvPr/>
        </p:nvGrpSpPr>
        <p:grpSpPr>
          <a:xfrm>
            <a:off x="-945340" y="8847061"/>
            <a:ext cx="2260425" cy="2260425"/>
            <a:chOff x="0" y="0"/>
            <a:chExt cx="812800" cy="812800"/>
          </a:xfrm>
        </p:grpSpPr>
        <p:sp>
          <p:nvSpPr>
            <p:cNvPr id="94" name="Google Shape;94;p1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14300">
              <a:solidFill>
                <a:srgbClr val="D9D9D9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" name="Google Shape;96;p13"/>
          <p:cNvGrpSpPr/>
          <p:nvPr/>
        </p:nvGrpSpPr>
        <p:grpSpPr>
          <a:xfrm>
            <a:off x="8057952" y="-348404"/>
            <a:ext cx="696861" cy="696861"/>
            <a:chOff x="0" y="0"/>
            <a:chExt cx="812800" cy="812800"/>
          </a:xfrm>
        </p:grpSpPr>
        <p:sp>
          <p:nvSpPr>
            <p:cNvPr id="97" name="Google Shape;97;p1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66675">
              <a:solidFill>
                <a:srgbClr val="D9D9D9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13"/>
          <p:cNvGrpSpPr/>
          <p:nvPr/>
        </p:nvGrpSpPr>
        <p:grpSpPr>
          <a:xfrm>
            <a:off x="16677951" y="6932605"/>
            <a:ext cx="594176" cy="594176"/>
            <a:chOff x="0" y="0"/>
            <a:chExt cx="812800" cy="812800"/>
          </a:xfrm>
        </p:grpSpPr>
        <p:sp>
          <p:nvSpPr>
            <p:cNvPr id="100" name="Google Shape;100;p1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66675">
              <a:solidFill>
                <a:srgbClr val="D9D9D9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" name="Google Shape;102;p13"/>
          <p:cNvGrpSpPr/>
          <p:nvPr/>
        </p:nvGrpSpPr>
        <p:grpSpPr>
          <a:xfrm>
            <a:off x="16238862" y="3262641"/>
            <a:ext cx="1020438" cy="1020438"/>
            <a:chOff x="0" y="0"/>
            <a:chExt cx="812800" cy="812800"/>
          </a:xfrm>
        </p:grpSpPr>
        <p:sp>
          <p:nvSpPr>
            <p:cNvPr id="103" name="Google Shape;103;p1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1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" name="Google Shape;105;p13"/>
          <p:cNvSpPr txBox="1"/>
          <p:nvPr/>
        </p:nvSpPr>
        <p:spPr>
          <a:xfrm>
            <a:off x="1713507" y="5573426"/>
            <a:ext cx="149298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6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38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Team </a:t>
            </a:r>
            <a:r>
              <a:rPr b="1" lang="en-US" sz="3938">
                <a:latin typeface="DM Sans"/>
                <a:ea typeface="DM Sans"/>
                <a:cs typeface="DM Sans"/>
                <a:sym typeface="DM Sans"/>
              </a:rPr>
              <a:t>aToM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6" name="Google Shape;106;p13"/>
          <p:cNvSpPr/>
          <p:nvPr/>
        </p:nvSpPr>
        <p:spPr>
          <a:xfrm>
            <a:off x="3170846" y="6217288"/>
            <a:ext cx="12675020" cy="12177589"/>
          </a:xfrm>
          <a:custGeom>
            <a:rect b="b" l="l" r="r" t="t"/>
            <a:pathLst>
              <a:path extrusionOk="0" h="12177589" w="12675020">
                <a:moveTo>
                  <a:pt x="0" y="0"/>
                </a:moveTo>
                <a:lnTo>
                  <a:pt x="12675020" y="0"/>
                </a:lnTo>
                <a:lnTo>
                  <a:pt x="12675020" y="12177589"/>
                </a:lnTo>
                <a:lnTo>
                  <a:pt x="0" y="121775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1262" l="-8251" r="-8250" t="0"/>
            </a:stretch>
          </a:blipFill>
          <a:ln>
            <a:noFill/>
          </a:ln>
        </p:spPr>
      </p:sp>
      <p:sp>
        <p:nvSpPr>
          <p:cNvPr id="107" name="Google Shape;107;p13"/>
          <p:cNvSpPr/>
          <p:nvPr/>
        </p:nvSpPr>
        <p:spPr>
          <a:xfrm>
            <a:off x="1545801" y="1663993"/>
            <a:ext cx="1625044" cy="1625044"/>
          </a:xfrm>
          <a:custGeom>
            <a:rect b="b" l="l" r="r" t="t"/>
            <a:pathLst>
              <a:path extrusionOk="0" h="1625044" w="1625044">
                <a:moveTo>
                  <a:pt x="0" y="0"/>
                </a:moveTo>
                <a:lnTo>
                  <a:pt x="1625045" y="0"/>
                </a:lnTo>
                <a:lnTo>
                  <a:pt x="1625045" y="1625044"/>
                </a:lnTo>
                <a:lnTo>
                  <a:pt x="0" y="16250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8" name="Google Shape;108;p13"/>
          <p:cNvSpPr txBox="1"/>
          <p:nvPr/>
        </p:nvSpPr>
        <p:spPr>
          <a:xfrm>
            <a:off x="1102480" y="3450184"/>
            <a:ext cx="16243200" cy="16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5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78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Hack2Future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" name="Google Shape;113;p14"/>
          <p:cNvCxnSpPr/>
          <p:nvPr/>
        </p:nvCxnSpPr>
        <p:spPr>
          <a:xfrm>
            <a:off x="16469391" y="147681"/>
            <a:ext cx="19050" cy="10287000"/>
          </a:xfrm>
          <a:prstGeom prst="straightConnector1">
            <a:avLst/>
          </a:prstGeom>
          <a:noFill/>
          <a:ln cap="flat" cmpd="sng" w="9525">
            <a:solidFill>
              <a:srgbClr val="E1E1E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" name="Google Shape;114;p14"/>
          <p:cNvCxnSpPr/>
          <p:nvPr/>
        </p:nvCxnSpPr>
        <p:spPr>
          <a:xfrm flipH="1" rot="10800000">
            <a:off x="0" y="2171735"/>
            <a:ext cx="18288000" cy="76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" name="Google Shape;115;p14"/>
          <p:cNvCxnSpPr/>
          <p:nvPr/>
        </p:nvCxnSpPr>
        <p:spPr>
          <a:xfrm flipH="1" rot="10800000">
            <a:off x="-79" y="7234456"/>
            <a:ext cx="18288000" cy="76200"/>
          </a:xfrm>
          <a:prstGeom prst="straightConnector1">
            <a:avLst/>
          </a:prstGeom>
          <a:noFill/>
          <a:ln cap="flat" cmpd="sng" w="9525">
            <a:solidFill>
              <a:srgbClr val="E1E1E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" name="Google Shape;116;p14"/>
          <p:cNvCxnSpPr/>
          <p:nvPr/>
        </p:nvCxnSpPr>
        <p:spPr>
          <a:xfrm flipH="1" rot="10800000">
            <a:off x="79" y="4471724"/>
            <a:ext cx="18288000" cy="76200"/>
          </a:xfrm>
          <a:prstGeom prst="straightConnector1">
            <a:avLst/>
          </a:prstGeom>
          <a:noFill/>
          <a:ln cap="flat" cmpd="sng" w="9525">
            <a:solidFill>
              <a:srgbClr val="E1E1E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" name="Google Shape;117;p14"/>
          <p:cNvSpPr txBox="1"/>
          <p:nvPr/>
        </p:nvSpPr>
        <p:spPr>
          <a:xfrm>
            <a:off x="5551173" y="2352710"/>
            <a:ext cx="101010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Team Details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18" name="Google Shape;118;p14"/>
          <p:cNvGrpSpPr/>
          <p:nvPr/>
        </p:nvGrpSpPr>
        <p:grpSpPr>
          <a:xfrm>
            <a:off x="6385867" y="-362103"/>
            <a:ext cx="724207" cy="724207"/>
            <a:chOff x="0" y="0"/>
            <a:chExt cx="812800" cy="812800"/>
          </a:xfrm>
        </p:grpSpPr>
        <p:sp>
          <p:nvSpPr>
            <p:cNvPr id="119" name="Google Shape;119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85725">
              <a:solidFill>
                <a:srgbClr val="D9D9D9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" name="Google Shape;121;p14"/>
          <p:cNvGrpSpPr/>
          <p:nvPr/>
        </p:nvGrpSpPr>
        <p:grpSpPr>
          <a:xfrm>
            <a:off x="16202419" y="4190464"/>
            <a:ext cx="552994" cy="552994"/>
            <a:chOff x="0" y="0"/>
            <a:chExt cx="812800" cy="812800"/>
          </a:xfrm>
        </p:grpSpPr>
        <p:sp>
          <p:nvSpPr>
            <p:cNvPr id="122" name="Google Shape;122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47625">
              <a:solidFill>
                <a:srgbClr val="D9D9D9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" name="Google Shape;124;p14"/>
          <p:cNvGrpSpPr/>
          <p:nvPr/>
        </p:nvGrpSpPr>
        <p:grpSpPr>
          <a:xfrm>
            <a:off x="2068327" y="4886061"/>
            <a:ext cx="14151346" cy="6197596"/>
            <a:chOff x="0" y="0"/>
            <a:chExt cx="3727104" cy="1632288"/>
          </a:xfrm>
        </p:grpSpPr>
        <p:sp>
          <p:nvSpPr>
            <p:cNvPr id="125" name="Google Shape;125;p14"/>
            <p:cNvSpPr/>
            <p:nvPr/>
          </p:nvSpPr>
          <p:spPr>
            <a:xfrm>
              <a:off x="0" y="0"/>
              <a:ext cx="3727104" cy="1632288"/>
            </a:xfrm>
            <a:custGeom>
              <a:rect b="b" l="l" r="r" t="t"/>
              <a:pathLst>
                <a:path extrusionOk="0" h="1632288" w="3727104">
                  <a:moveTo>
                    <a:pt x="3567083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472267"/>
                  </a:lnTo>
                  <a:lnTo>
                    <a:pt x="160020" y="1632288"/>
                  </a:lnTo>
                  <a:lnTo>
                    <a:pt x="3567083" y="1632288"/>
                  </a:lnTo>
                  <a:lnTo>
                    <a:pt x="3727104" y="1472267"/>
                  </a:lnTo>
                  <a:lnTo>
                    <a:pt x="3727104" y="160020"/>
                  </a:lnTo>
                  <a:lnTo>
                    <a:pt x="3567083" y="0"/>
                  </a:lnTo>
                  <a:close/>
                </a:path>
              </a:pathLst>
            </a:custGeom>
            <a:gradFill>
              <a:gsLst>
                <a:gs pos="0">
                  <a:srgbClr val="FF66C4"/>
                </a:gs>
                <a:gs pos="100000">
                  <a:srgbClr val="CF75FF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26" name="Google Shape;126;p14"/>
            <p:cNvSpPr txBox="1"/>
            <p:nvPr/>
          </p:nvSpPr>
          <p:spPr>
            <a:xfrm>
              <a:off x="63500" y="34925"/>
              <a:ext cx="3600104" cy="15338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" name="Google Shape;127;p14"/>
          <p:cNvGrpSpPr/>
          <p:nvPr/>
        </p:nvGrpSpPr>
        <p:grpSpPr>
          <a:xfrm>
            <a:off x="3535926" y="6049563"/>
            <a:ext cx="464695" cy="464695"/>
            <a:chOff x="0" y="0"/>
            <a:chExt cx="812800" cy="812800"/>
          </a:xfrm>
        </p:grpSpPr>
        <p:sp>
          <p:nvSpPr>
            <p:cNvPr id="128" name="Google Shape;128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" name="Google Shape;130;p14"/>
          <p:cNvSpPr txBox="1"/>
          <p:nvPr/>
        </p:nvSpPr>
        <p:spPr>
          <a:xfrm>
            <a:off x="4219300" y="6074399"/>
            <a:ext cx="4473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Parishri Shah</a:t>
            </a:r>
            <a:endParaRPr/>
          </a:p>
        </p:txBody>
      </p:sp>
      <p:sp>
        <p:nvSpPr>
          <p:cNvPr id="131" name="Google Shape;131;p14"/>
          <p:cNvSpPr txBox="1"/>
          <p:nvPr/>
        </p:nvSpPr>
        <p:spPr>
          <a:xfrm>
            <a:off x="4219294" y="7765075"/>
            <a:ext cx="4473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Arya Sali</a:t>
            </a:r>
            <a:endParaRPr/>
          </a:p>
        </p:txBody>
      </p:sp>
      <p:sp>
        <p:nvSpPr>
          <p:cNvPr id="132" name="Google Shape;132;p14"/>
          <p:cNvSpPr txBox="1"/>
          <p:nvPr/>
        </p:nvSpPr>
        <p:spPr>
          <a:xfrm>
            <a:off x="4219294" y="8541644"/>
            <a:ext cx="4473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Ravi Raj</a:t>
            </a:r>
            <a:endParaRPr/>
          </a:p>
        </p:txBody>
      </p:sp>
      <p:sp>
        <p:nvSpPr>
          <p:cNvPr id="133" name="Google Shape;133;p14"/>
          <p:cNvSpPr txBox="1"/>
          <p:nvPr/>
        </p:nvSpPr>
        <p:spPr>
          <a:xfrm>
            <a:off x="4219294" y="6912312"/>
            <a:ext cx="4205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Yashraj Kadam</a:t>
            </a:r>
            <a:endParaRPr/>
          </a:p>
        </p:txBody>
      </p:sp>
      <p:grpSp>
        <p:nvGrpSpPr>
          <p:cNvPr id="134" name="Google Shape;134;p14"/>
          <p:cNvGrpSpPr/>
          <p:nvPr/>
        </p:nvGrpSpPr>
        <p:grpSpPr>
          <a:xfrm>
            <a:off x="3535926" y="6917052"/>
            <a:ext cx="464678" cy="464678"/>
            <a:chOff x="0" y="0"/>
            <a:chExt cx="812800" cy="812800"/>
          </a:xfrm>
        </p:grpSpPr>
        <p:sp>
          <p:nvSpPr>
            <p:cNvPr id="135" name="Google Shape;135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" name="Google Shape;137;p14"/>
          <p:cNvGrpSpPr/>
          <p:nvPr/>
        </p:nvGrpSpPr>
        <p:grpSpPr>
          <a:xfrm>
            <a:off x="3535925" y="7747450"/>
            <a:ext cx="464678" cy="464678"/>
            <a:chOff x="0" y="0"/>
            <a:chExt cx="812800" cy="812800"/>
          </a:xfrm>
        </p:grpSpPr>
        <p:sp>
          <p:nvSpPr>
            <p:cNvPr id="138" name="Google Shape;138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" name="Google Shape;140;p14"/>
          <p:cNvGrpSpPr/>
          <p:nvPr/>
        </p:nvGrpSpPr>
        <p:grpSpPr>
          <a:xfrm>
            <a:off x="3535926" y="8497902"/>
            <a:ext cx="464678" cy="464678"/>
            <a:chOff x="0" y="0"/>
            <a:chExt cx="812800" cy="812800"/>
          </a:xfrm>
        </p:grpSpPr>
        <p:sp>
          <p:nvSpPr>
            <p:cNvPr id="141" name="Google Shape;141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14"/>
          <p:cNvSpPr/>
          <p:nvPr/>
        </p:nvSpPr>
        <p:spPr>
          <a:xfrm>
            <a:off x="1545801" y="1663993"/>
            <a:ext cx="1625044" cy="1625044"/>
          </a:xfrm>
          <a:custGeom>
            <a:rect b="b" l="l" r="r" t="t"/>
            <a:pathLst>
              <a:path extrusionOk="0" h="1625044" w="1625044">
                <a:moveTo>
                  <a:pt x="0" y="0"/>
                </a:moveTo>
                <a:lnTo>
                  <a:pt x="1625045" y="0"/>
                </a:lnTo>
                <a:lnTo>
                  <a:pt x="1625045" y="1625044"/>
                </a:lnTo>
                <a:lnTo>
                  <a:pt x="0" y="16250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49" name="Google Shape;149;p15"/>
          <p:cNvGrpSpPr/>
          <p:nvPr/>
        </p:nvGrpSpPr>
        <p:grpSpPr>
          <a:xfrm>
            <a:off x="2051072" y="2975700"/>
            <a:ext cx="14185855" cy="5485026"/>
            <a:chOff x="0" y="0"/>
            <a:chExt cx="3736192" cy="1444616"/>
          </a:xfrm>
        </p:grpSpPr>
        <p:sp>
          <p:nvSpPr>
            <p:cNvPr id="150" name="Google Shape;150;p15"/>
            <p:cNvSpPr/>
            <p:nvPr/>
          </p:nvSpPr>
          <p:spPr>
            <a:xfrm>
              <a:off x="0" y="0"/>
              <a:ext cx="3736192" cy="1444616"/>
            </a:xfrm>
            <a:custGeom>
              <a:rect b="b" l="l" r="r" t="t"/>
              <a:pathLst>
                <a:path extrusionOk="0" h="1444616" w="3736192">
                  <a:moveTo>
                    <a:pt x="3576172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284596"/>
                  </a:lnTo>
                  <a:lnTo>
                    <a:pt x="160020" y="1444616"/>
                  </a:lnTo>
                  <a:lnTo>
                    <a:pt x="3576172" y="1444616"/>
                  </a:lnTo>
                  <a:lnTo>
                    <a:pt x="3736192" y="1284596"/>
                  </a:lnTo>
                  <a:lnTo>
                    <a:pt x="3736192" y="160020"/>
                  </a:lnTo>
                  <a:lnTo>
                    <a:pt x="35761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51" name="Google Shape;151;p15"/>
            <p:cNvSpPr txBox="1"/>
            <p:nvPr/>
          </p:nvSpPr>
          <p:spPr>
            <a:xfrm>
              <a:off x="63500" y="34925"/>
              <a:ext cx="3609192" cy="13461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" name="Google Shape;152;p15"/>
          <p:cNvGrpSpPr/>
          <p:nvPr/>
        </p:nvGrpSpPr>
        <p:grpSpPr>
          <a:xfrm>
            <a:off x="3101167" y="781884"/>
            <a:ext cx="9106126" cy="2194748"/>
            <a:chOff x="0" y="0"/>
            <a:chExt cx="3122814" cy="752657"/>
          </a:xfrm>
        </p:grpSpPr>
        <p:sp>
          <p:nvSpPr>
            <p:cNvPr id="153" name="Google Shape;153;p15"/>
            <p:cNvSpPr/>
            <p:nvPr/>
          </p:nvSpPr>
          <p:spPr>
            <a:xfrm>
              <a:off x="0" y="0"/>
              <a:ext cx="3122814" cy="752657"/>
            </a:xfrm>
            <a:custGeom>
              <a:rect b="b" l="l" r="r" t="t"/>
              <a:pathLst>
                <a:path extrusionOk="0" h="752657" w="3122814">
                  <a:moveTo>
                    <a:pt x="2962794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592637"/>
                  </a:lnTo>
                  <a:lnTo>
                    <a:pt x="160020" y="752657"/>
                  </a:lnTo>
                  <a:lnTo>
                    <a:pt x="2962794" y="752657"/>
                  </a:lnTo>
                  <a:lnTo>
                    <a:pt x="3122814" y="592637"/>
                  </a:lnTo>
                  <a:lnTo>
                    <a:pt x="3122814" y="160020"/>
                  </a:lnTo>
                  <a:lnTo>
                    <a:pt x="2962794" y="0"/>
                  </a:lnTo>
                  <a:close/>
                </a:path>
              </a:pathLst>
            </a:custGeom>
            <a:gradFill>
              <a:gsLst>
                <a:gs pos="0">
                  <a:srgbClr val="FF66C4"/>
                </a:gs>
                <a:gs pos="100000">
                  <a:srgbClr val="CF75FF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54" name="Google Shape;154;p15"/>
            <p:cNvSpPr txBox="1"/>
            <p:nvPr/>
          </p:nvSpPr>
          <p:spPr>
            <a:xfrm>
              <a:off x="63500" y="34925"/>
              <a:ext cx="2995814" cy="6542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" name="Google Shape;155;p15"/>
          <p:cNvGrpSpPr/>
          <p:nvPr/>
        </p:nvGrpSpPr>
        <p:grpSpPr>
          <a:xfrm>
            <a:off x="1764688" y="1679947"/>
            <a:ext cx="572770" cy="572770"/>
            <a:chOff x="0" y="0"/>
            <a:chExt cx="812800" cy="812800"/>
          </a:xfrm>
        </p:grpSpPr>
        <p:sp>
          <p:nvSpPr>
            <p:cNvPr id="156" name="Google Shape;156;p1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" name="Google Shape;158;p15"/>
          <p:cNvGrpSpPr/>
          <p:nvPr/>
        </p:nvGrpSpPr>
        <p:grpSpPr>
          <a:xfrm>
            <a:off x="-945340" y="8847061"/>
            <a:ext cx="2260425" cy="2260425"/>
            <a:chOff x="0" y="0"/>
            <a:chExt cx="812800" cy="812800"/>
          </a:xfrm>
        </p:grpSpPr>
        <p:sp>
          <p:nvSpPr>
            <p:cNvPr id="159" name="Google Shape;159;p1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143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" name="Google Shape;161;p15"/>
          <p:cNvGrpSpPr/>
          <p:nvPr/>
        </p:nvGrpSpPr>
        <p:grpSpPr>
          <a:xfrm>
            <a:off x="518481" y="6719475"/>
            <a:ext cx="1020438" cy="1020438"/>
            <a:chOff x="0" y="0"/>
            <a:chExt cx="812800" cy="812800"/>
          </a:xfrm>
        </p:grpSpPr>
        <p:sp>
          <p:nvSpPr>
            <p:cNvPr id="162" name="Google Shape;162;p1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4" name="Google Shape;164;p15"/>
          <p:cNvSpPr/>
          <p:nvPr/>
        </p:nvSpPr>
        <p:spPr>
          <a:xfrm>
            <a:off x="13938682" y="-2434853"/>
            <a:ext cx="8229600" cy="8229600"/>
          </a:xfrm>
          <a:custGeom>
            <a:rect b="b" l="l" r="r" t="t"/>
            <a:pathLst>
              <a:path extrusionOk="0"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5" name="Google Shape;165;p15"/>
          <p:cNvSpPr txBox="1"/>
          <p:nvPr/>
        </p:nvSpPr>
        <p:spPr>
          <a:xfrm>
            <a:off x="2663375" y="3210625"/>
            <a:ext cx="13194600" cy="49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project involves developing a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scalable AutoML-MLOps platform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that automates the entire machine learning lifecycle, from data ingestion to model deployment and monitoring. It integrates open-source AutoML tools to streamline model building and optimization while incorporating MLOps for continuous deployment, monitoring, and retraining of models. Designed with both technical and non-technical users in mind, the platform will provide an intuitive interface for easy interaction and collaboration. The goal is to deliver a flexible, scalable prototype that accelerates AI adoption by simplifying and automating the ML workflow, ensuring models are reliable and maintainable at scale.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5"/>
          <p:cNvSpPr txBox="1"/>
          <p:nvPr/>
        </p:nvSpPr>
        <p:spPr>
          <a:xfrm>
            <a:off x="2817689" y="1060858"/>
            <a:ext cx="96732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Idea Brief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16"/>
          <p:cNvGrpSpPr/>
          <p:nvPr/>
        </p:nvGrpSpPr>
        <p:grpSpPr>
          <a:xfrm>
            <a:off x="-80" y="9"/>
            <a:ext cx="18288158" cy="10287000"/>
            <a:chOff x="26" y="12"/>
            <a:chExt cx="24384212" cy="13716000"/>
          </a:xfrm>
        </p:grpSpPr>
        <p:cxnSp>
          <p:nvCxnSpPr>
            <p:cNvPr id="172" name="Google Shape;172;p16"/>
            <p:cNvCxnSpPr/>
            <p:nvPr/>
          </p:nvCxnSpPr>
          <p:spPr>
            <a:xfrm>
              <a:off x="21959320" y="12"/>
              <a:ext cx="25400" cy="13716000"/>
            </a:xfrm>
            <a:prstGeom prst="straightConnector1">
              <a:avLst/>
            </a:prstGeom>
            <a:noFill/>
            <a:ln cap="flat" cmpd="sng" w="12700">
              <a:solidFill>
                <a:srgbClr val="E1E1E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3" name="Google Shape;173;p16"/>
            <p:cNvCxnSpPr/>
            <p:nvPr/>
          </p:nvCxnSpPr>
          <p:spPr>
            <a:xfrm flipH="1" rot="10800000">
              <a:off x="132" y="2698751"/>
              <a:ext cx="24384000" cy="101600"/>
            </a:xfrm>
            <a:prstGeom prst="straightConnector1">
              <a:avLst/>
            </a:prstGeom>
            <a:noFill/>
            <a:ln cap="flat" cmpd="sng" w="127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" name="Google Shape;174;p16"/>
            <p:cNvCxnSpPr/>
            <p:nvPr/>
          </p:nvCxnSpPr>
          <p:spPr>
            <a:xfrm flipH="1" rot="10800000">
              <a:off x="26" y="9449046"/>
              <a:ext cx="24384000" cy="101600"/>
            </a:xfrm>
            <a:prstGeom prst="straightConnector1">
              <a:avLst/>
            </a:prstGeom>
            <a:noFill/>
            <a:ln cap="flat" cmpd="sng" w="12700">
              <a:solidFill>
                <a:srgbClr val="E1E1E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" name="Google Shape;175;p16"/>
            <p:cNvCxnSpPr/>
            <p:nvPr/>
          </p:nvCxnSpPr>
          <p:spPr>
            <a:xfrm flipH="1" rot="10800000">
              <a:off x="238" y="5765403"/>
              <a:ext cx="24384000" cy="101600"/>
            </a:xfrm>
            <a:prstGeom prst="straightConnector1">
              <a:avLst/>
            </a:prstGeom>
            <a:noFill/>
            <a:ln cap="flat" cmpd="sng" w="12700">
              <a:solidFill>
                <a:srgbClr val="E1E1E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76" name="Google Shape;176;p16"/>
          <p:cNvGrpSpPr/>
          <p:nvPr/>
        </p:nvGrpSpPr>
        <p:grpSpPr>
          <a:xfrm>
            <a:off x="6385867" y="-362103"/>
            <a:ext cx="724207" cy="724207"/>
            <a:chOff x="0" y="0"/>
            <a:chExt cx="812800" cy="812800"/>
          </a:xfrm>
        </p:grpSpPr>
        <p:sp>
          <p:nvSpPr>
            <p:cNvPr id="177" name="Google Shape;177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85725">
              <a:solidFill>
                <a:srgbClr val="D9D9D9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" name="Google Shape;179;p16"/>
          <p:cNvGrpSpPr/>
          <p:nvPr/>
        </p:nvGrpSpPr>
        <p:grpSpPr>
          <a:xfrm>
            <a:off x="16202419" y="4190464"/>
            <a:ext cx="552994" cy="552994"/>
            <a:chOff x="0" y="0"/>
            <a:chExt cx="812800" cy="812800"/>
          </a:xfrm>
        </p:grpSpPr>
        <p:sp>
          <p:nvSpPr>
            <p:cNvPr id="180" name="Google Shape;180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47625">
              <a:solidFill>
                <a:srgbClr val="D9D9D9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2" name="Google Shape;182;p16"/>
          <p:cNvSpPr txBox="1"/>
          <p:nvPr/>
        </p:nvSpPr>
        <p:spPr>
          <a:xfrm>
            <a:off x="1237950" y="2080650"/>
            <a:ext cx="15669900" cy="73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7350" lvl="0" marL="457200" marR="0" rtl="0" algn="l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M Sans"/>
              <a:buChar char="●"/>
            </a:pPr>
            <a:r>
              <a:rPr b="1" lang="en-US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 MLOps Integration -</a:t>
            </a:r>
            <a:r>
              <a:rPr lang="en-US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Unlike H2O.ai, which primarily focuses on AutoML, our platform provides seamless end-to-end MLOps functionality. This includes automated deployment pipelines, model versioning, continuous integration/continuous deployment (CI/CD), and monitoring, allowing models to be maintained, retrained, and monitored with minimal manual intervention.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marR="0" rtl="0" algn="l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b="1" lang="en-US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Edge and Multi-Cloud Support -</a:t>
            </a:r>
            <a:r>
              <a:rPr lang="en-US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While H2O.ai mainly supports cloud-based environments, our platform offers </a:t>
            </a: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flexible deployment options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edge devices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multi-cloud environments (AWS, Azure, GCP), and hybrid setups. This enables real-time inference at the edge, ideal for IoT, healthcare, and manufacturing use cases where low-latency predictions are critical.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marR="0" rtl="0" algn="l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b="1" lang="en-US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Advanced Model Monitoring and Drift Detection -</a:t>
            </a:r>
            <a:r>
              <a:rPr lang="en-US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platform includes real-time model monitoring and drift detection capabilities using integrated tools like </a:t>
            </a: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Evidently.ai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which can automatically trigger retraining processes when models start to degrade. This ensures that models remain accurate and effective in production without requiring constant human oversight.</a:t>
            </a:r>
            <a:endParaRPr sz="3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6"/>
          <p:cNvSpPr/>
          <p:nvPr/>
        </p:nvSpPr>
        <p:spPr>
          <a:xfrm>
            <a:off x="16951199" y="7714916"/>
            <a:ext cx="3343796" cy="3343796"/>
          </a:xfrm>
          <a:custGeom>
            <a:rect b="b" l="l" r="r" t="t"/>
            <a:pathLst>
              <a:path extrusionOk="0" h="3343796" w="3343796">
                <a:moveTo>
                  <a:pt x="0" y="0"/>
                </a:moveTo>
                <a:lnTo>
                  <a:pt x="3343797" y="0"/>
                </a:lnTo>
                <a:lnTo>
                  <a:pt x="3343797" y="3343796"/>
                </a:lnTo>
                <a:lnTo>
                  <a:pt x="0" y="33437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4" name="Google Shape;184;p16"/>
          <p:cNvSpPr txBox="1"/>
          <p:nvPr/>
        </p:nvSpPr>
        <p:spPr>
          <a:xfrm>
            <a:off x="1018625" y="756022"/>
            <a:ext cx="156699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latin typeface="DM Sans"/>
                <a:ea typeface="DM Sans"/>
                <a:cs typeface="DM Sans"/>
                <a:sym typeface="DM Sans"/>
              </a:rPr>
              <a:t>Unique Features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17"/>
          <p:cNvGrpSpPr/>
          <p:nvPr/>
        </p:nvGrpSpPr>
        <p:grpSpPr>
          <a:xfrm>
            <a:off x="-80" y="9"/>
            <a:ext cx="18288159" cy="10287000"/>
            <a:chOff x="26" y="12"/>
            <a:chExt cx="24384212" cy="13716000"/>
          </a:xfrm>
        </p:grpSpPr>
        <p:cxnSp>
          <p:nvCxnSpPr>
            <p:cNvPr id="190" name="Google Shape;190;p17"/>
            <p:cNvCxnSpPr/>
            <p:nvPr/>
          </p:nvCxnSpPr>
          <p:spPr>
            <a:xfrm>
              <a:off x="21959320" y="12"/>
              <a:ext cx="25500" cy="13716000"/>
            </a:xfrm>
            <a:prstGeom prst="straightConnector1">
              <a:avLst/>
            </a:prstGeom>
            <a:noFill/>
            <a:ln cap="flat" cmpd="sng" w="12700">
              <a:solidFill>
                <a:srgbClr val="E1E1E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1" name="Google Shape;191;p17"/>
            <p:cNvCxnSpPr/>
            <p:nvPr/>
          </p:nvCxnSpPr>
          <p:spPr>
            <a:xfrm flipH="1" rot="10800000">
              <a:off x="132" y="2698651"/>
              <a:ext cx="24384000" cy="101700"/>
            </a:xfrm>
            <a:prstGeom prst="straightConnector1">
              <a:avLst/>
            </a:prstGeom>
            <a:noFill/>
            <a:ln cap="flat" cmpd="sng" w="127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2" name="Google Shape;192;p17"/>
            <p:cNvCxnSpPr/>
            <p:nvPr/>
          </p:nvCxnSpPr>
          <p:spPr>
            <a:xfrm flipH="1" rot="10800000">
              <a:off x="26" y="9448946"/>
              <a:ext cx="24384000" cy="101700"/>
            </a:xfrm>
            <a:prstGeom prst="straightConnector1">
              <a:avLst/>
            </a:prstGeom>
            <a:noFill/>
            <a:ln cap="flat" cmpd="sng" w="12700">
              <a:solidFill>
                <a:srgbClr val="E1E1E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3" name="Google Shape;193;p17"/>
            <p:cNvCxnSpPr/>
            <p:nvPr/>
          </p:nvCxnSpPr>
          <p:spPr>
            <a:xfrm flipH="1" rot="10800000">
              <a:off x="238" y="5765303"/>
              <a:ext cx="24384000" cy="101700"/>
            </a:xfrm>
            <a:prstGeom prst="straightConnector1">
              <a:avLst/>
            </a:prstGeom>
            <a:noFill/>
            <a:ln cap="flat" cmpd="sng" w="12700">
              <a:solidFill>
                <a:srgbClr val="E1E1E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94" name="Google Shape;194;p17"/>
          <p:cNvSpPr txBox="1"/>
          <p:nvPr/>
        </p:nvSpPr>
        <p:spPr>
          <a:xfrm>
            <a:off x="1808175" y="2036225"/>
            <a:ext cx="14660700" cy="6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●"/>
            </a:pPr>
            <a:r>
              <a:rPr b="1" lang="en-US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Customizable, Low-Code Pipelines -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Users can build </a:t>
            </a: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 machine learning pipelines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with drag-and-drop functionality, offering more flexibility in data preprocessing, feature engineering, and model evaluation. The platform is designed to support both </a:t>
            </a: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low-code/no-code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workflows for non-experts and deeper customization for advanced users, making it highly adaptable to different needs.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●"/>
            </a:pPr>
            <a:r>
              <a:rPr b="1" lang="en-US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Enhanced Explainability and Compliance Tools -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solution integrates advanced </a:t>
            </a: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Explainable AI (XAI)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tools such as </a:t>
            </a: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LIME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SHAP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and </a:t>
            </a: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Eli5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allowing for more transparency in model decision-making compared to H2O.ai’s limited XAI features. It also includes built-in </a:t>
            </a: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compliance monitoring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meet industry regulations like GDPR and HIPAA, ensuring that data privacy and model auditing standards are maintained.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18"/>
          <p:cNvGrpSpPr/>
          <p:nvPr/>
        </p:nvGrpSpPr>
        <p:grpSpPr>
          <a:xfrm>
            <a:off x="-80" y="9"/>
            <a:ext cx="18288158" cy="10287000"/>
            <a:chOff x="26" y="12"/>
            <a:chExt cx="24384212" cy="13716000"/>
          </a:xfrm>
        </p:grpSpPr>
        <p:cxnSp>
          <p:nvCxnSpPr>
            <p:cNvPr id="200" name="Google Shape;200;p18"/>
            <p:cNvCxnSpPr/>
            <p:nvPr/>
          </p:nvCxnSpPr>
          <p:spPr>
            <a:xfrm>
              <a:off x="21959320" y="12"/>
              <a:ext cx="25400" cy="13716000"/>
            </a:xfrm>
            <a:prstGeom prst="straightConnector1">
              <a:avLst/>
            </a:prstGeom>
            <a:noFill/>
            <a:ln cap="flat" cmpd="sng" w="12700">
              <a:solidFill>
                <a:srgbClr val="E1E1E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1" name="Google Shape;201;p18"/>
            <p:cNvCxnSpPr/>
            <p:nvPr/>
          </p:nvCxnSpPr>
          <p:spPr>
            <a:xfrm flipH="1" rot="10800000">
              <a:off x="132" y="2698751"/>
              <a:ext cx="24384000" cy="101600"/>
            </a:xfrm>
            <a:prstGeom prst="straightConnector1">
              <a:avLst/>
            </a:prstGeom>
            <a:noFill/>
            <a:ln cap="flat" cmpd="sng" w="127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2" name="Google Shape;202;p18"/>
            <p:cNvCxnSpPr/>
            <p:nvPr/>
          </p:nvCxnSpPr>
          <p:spPr>
            <a:xfrm flipH="1" rot="10800000">
              <a:off x="26" y="9449046"/>
              <a:ext cx="24384000" cy="101600"/>
            </a:xfrm>
            <a:prstGeom prst="straightConnector1">
              <a:avLst/>
            </a:prstGeom>
            <a:noFill/>
            <a:ln cap="flat" cmpd="sng" w="12700">
              <a:solidFill>
                <a:srgbClr val="E1E1E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3" name="Google Shape;203;p18"/>
            <p:cNvCxnSpPr/>
            <p:nvPr/>
          </p:nvCxnSpPr>
          <p:spPr>
            <a:xfrm flipH="1" rot="10800000">
              <a:off x="238" y="5765403"/>
              <a:ext cx="24384000" cy="101600"/>
            </a:xfrm>
            <a:prstGeom prst="straightConnector1">
              <a:avLst/>
            </a:prstGeom>
            <a:noFill/>
            <a:ln cap="flat" cmpd="sng" w="12700">
              <a:solidFill>
                <a:srgbClr val="E1E1E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04" name="Google Shape;204;p18"/>
          <p:cNvSpPr/>
          <p:nvPr/>
        </p:nvSpPr>
        <p:spPr>
          <a:xfrm>
            <a:off x="-785743" y="-1280880"/>
            <a:ext cx="4217988" cy="4217988"/>
          </a:xfrm>
          <a:custGeom>
            <a:rect b="b" l="l" r="r" t="t"/>
            <a:pathLst>
              <a:path extrusionOk="0" h="4217988" w="4217988">
                <a:moveTo>
                  <a:pt x="0" y="0"/>
                </a:moveTo>
                <a:lnTo>
                  <a:pt x="4217988" y="0"/>
                </a:lnTo>
                <a:lnTo>
                  <a:pt x="4217988" y="4217988"/>
                </a:lnTo>
                <a:lnTo>
                  <a:pt x="0" y="42179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5" name="Google Shape;205;p18"/>
          <p:cNvSpPr txBox="1"/>
          <p:nvPr/>
        </p:nvSpPr>
        <p:spPr>
          <a:xfrm>
            <a:off x="1099550" y="1465650"/>
            <a:ext cx="16273500" cy="8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937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Calibri"/>
              <a:buChar char="➔"/>
            </a:pP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AutoML - H2O.ai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AutoKeras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TPOT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FLAML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(Fast Lightweight AutoML): For comprehensive automated machine learning capabilities.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➔"/>
            </a:pP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MLOps - </a:t>
            </a:r>
            <a:endParaRPr b="1"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-"/>
            </a:pP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Kubeflow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MLflow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Airflow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For managing CI/CD pipelines and version control.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-"/>
            </a:pP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Prometheus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Evidently.ai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For model monitoring and performance tracking.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-"/>
            </a:pP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ubernetes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For containerized and scalable deployments, including multi-cloud and edge deployments.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➔"/>
            </a:pP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Processing - </a:t>
            </a:r>
            <a:endParaRPr b="1"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-"/>
            </a:pP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Apache Spark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Ray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For distributed data processing.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-"/>
            </a:pP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Featuretools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For automated feature engineering.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➔"/>
            </a:pP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Deployment -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-"/>
            </a:pP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TensorFlow Serving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TorchServe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For serving machine learning models at scale.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➔"/>
            </a:pP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Explainability - </a:t>
            </a:r>
            <a:endParaRPr b="1"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-"/>
            </a:pP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LIME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SHAP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Eli5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For model interpretability.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➔"/>
            </a:pP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Collaboration -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-"/>
            </a:pP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DVC (Data Version Control)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For team collaboration, dataset versioning, and experiment tracking.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➔"/>
            </a:pP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UI/UX -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-"/>
            </a:pP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React.js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Angular.js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For the web-based front-end.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-"/>
            </a:pP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Figma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For UI/UX wireframing and design.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8"/>
          <p:cNvSpPr txBox="1"/>
          <p:nvPr/>
        </p:nvSpPr>
        <p:spPr>
          <a:xfrm>
            <a:off x="1099550" y="444050"/>
            <a:ext cx="4887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Tech Stack</a:t>
            </a:r>
            <a:endParaRPr sz="60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9"/>
          <p:cNvSpPr/>
          <p:nvPr/>
        </p:nvSpPr>
        <p:spPr>
          <a:xfrm>
            <a:off x="-2108994" y="-1815687"/>
            <a:ext cx="4217988" cy="4217988"/>
          </a:xfrm>
          <a:custGeom>
            <a:rect b="b" l="l" r="r" t="t"/>
            <a:pathLst>
              <a:path extrusionOk="0" h="4217988" w="4217988">
                <a:moveTo>
                  <a:pt x="0" y="0"/>
                </a:moveTo>
                <a:lnTo>
                  <a:pt x="4217988" y="0"/>
                </a:lnTo>
                <a:lnTo>
                  <a:pt x="4217988" y="4217988"/>
                </a:lnTo>
                <a:lnTo>
                  <a:pt x="0" y="42179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2" name="Google Shape;212;p19"/>
          <p:cNvSpPr txBox="1"/>
          <p:nvPr/>
        </p:nvSpPr>
        <p:spPr>
          <a:xfrm>
            <a:off x="0" y="438250"/>
            <a:ext cx="18288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Architecture/Flow Diagram</a:t>
            </a:r>
            <a:endParaRPr sz="2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13" name="Google Shape;213;p19"/>
          <p:cNvPicPr preferRelativeResize="0"/>
          <p:nvPr/>
        </p:nvPicPr>
        <p:blipFill rotWithShape="1">
          <a:blip r:embed="rId4">
            <a:alphaModFix/>
          </a:blip>
          <a:srcRect b="6077" l="0" r="0" t="10783"/>
          <a:stretch/>
        </p:blipFill>
        <p:spPr>
          <a:xfrm>
            <a:off x="2442800" y="1530675"/>
            <a:ext cx="13170949" cy="821235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9"/>
          <p:cNvSpPr txBox="1"/>
          <p:nvPr/>
        </p:nvSpPr>
        <p:spPr>
          <a:xfrm>
            <a:off x="12616425" y="3023525"/>
            <a:ext cx="5180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Oswald"/>
                <a:ea typeface="Oswald"/>
                <a:cs typeface="Oswald"/>
                <a:sym typeface="Oswald"/>
              </a:rPr>
              <a:t>Supports batch and real-time data ingestion.</a:t>
            </a:r>
            <a:endParaRPr sz="23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5" name="Google Shape;215;p19"/>
          <p:cNvSpPr txBox="1"/>
          <p:nvPr/>
        </p:nvSpPr>
        <p:spPr>
          <a:xfrm>
            <a:off x="12768825" y="5697300"/>
            <a:ext cx="51801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Oswald"/>
                <a:ea typeface="Oswald"/>
                <a:cs typeface="Oswald"/>
                <a:sym typeface="Oswald"/>
              </a:rPr>
              <a:t>Manages the lifecycle of the models from training to deployment, including CI/CD pipelines.</a:t>
            </a:r>
            <a:endParaRPr sz="23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6" name="Google Shape;216;p19"/>
          <p:cNvSpPr txBox="1"/>
          <p:nvPr/>
        </p:nvSpPr>
        <p:spPr>
          <a:xfrm>
            <a:off x="673650" y="4373225"/>
            <a:ext cx="5180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Oswald"/>
                <a:ea typeface="Oswald"/>
                <a:cs typeface="Oswald"/>
                <a:sym typeface="Oswald"/>
              </a:rPr>
              <a:t>Handles automated model selection, training, and hyperparameter tuning.</a:t>
            </a:r>
            <a:endParaRPr sz="23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7" name="Google Shape;217;p19"/>
          <p:cNvSpPr txBox="1"/>
          <p:nvPr/>
        </p:nvSpPr>
        <p:spPr>
          <a:xfrm>
            <a:off x="673650" y="7313150"/>
            <a:ext cx="5180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Oswald"/>
                <a:ea typeface="Oswald"/>
                <a:cs typeface="Oswald"/>
                <a:sym typeface="Oswald"/>
              </a:rPr>
              <a:t>Real-time monitoring of model performance, with automated retraining triggers.</a:t>
            </a:r>
            <a:endParaRPr sz="23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8" name="Google Shape;218;p19"/>
          <p:cNvSpPr txBox="1"/>
          <p:nvPr/>
        </p:nvSpPr>
        <p:spPr>
          <a:xfrm>
            <a:off x="12768825" y="8269000"/>
            <a:ext cx="51801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Oswald"/>
                <a:ea typeface="Oswald"/>
                <a:cs typeface="Oswald"/>
                <a:sym typeface="Oswald"/>
              </a:rPr>
              <a:t>A web-based, user-friendly dashboard with drag-and-drop functionality and customizable views.</a:t>
            </a:r>
            <a:endParaRPr sz="23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9" name="Google Shape;219;p19"/>
          <p:cNvSpPr txBox="1"/>
          <p:nvPr/>
        </p:nvSpPr>
        <p:spPr>
          <a:xfrm>
            <a:off x="673650" y="9287200"/>
            <a:ext cx="5180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Oswald"/>
                <a:ea typeface="Oswald"/>
                <a:cs typeface="Oswald"/>
                <a:sym typeface="Oswald"/>
              </a:rPr>
              <a:t>Flexible deployment across cloud, on-premise, and edge devices.</a:t>
            </a:r>
            <a:endParaRPr sz="23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20"/>
          <p:cNvGrpSpPr/>
          <p:nvPr/>
        </p:nvGrpSpPr>
        <p:grpSpPr>
          <a:xfrm>
            <a:off x="-80" y="9"/>
            <a:ext cx="18288158" cy="10287000"/>
            <a:chOff x="26" y="12"/>
            <a:chExt cx="24384212" cy="13716000"/>
          </a:xfrm>
        </p:grpSpPr>
        <p:cxnSp>
          <p:nvCxnSpPr>
            <p:cNvPr id="225" name="Google Shape;225;p20"/>
            <p:cNvCxnSpPr/>
            <p:nvPr/>
          </p:nvCxnSpPr>
          <p:spPr>
            <a:xfrm>
              <a:off x="21959320" y="12"/>
              <a:ext cx="25400" cy="13716000"/>
            </a:xfrm>
            <a:prstGeom prst="straightConnector1">
              <a:avLst/>
            </a:prstGeom>
            <a:noFill/>
            <a:ln cap="flat" cmpd="sng" w="12700">
              <a:solidFill>
                <a:srgbClr val="E1E1E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6" name="Google Shape;226;p20"/>
            <p:cNvCxnSpPr/>
            <p:nvPr/>
          </p:nvCxnSpPr>
          <p:spPr>
            <a:xfrm flipH="1" rot="10800000">
              <a:off x="132" y="2698751"/>
              <a:ext cx="24384000" cy="101600"/>
            </a:xfrm>
            <a:prstGeom prst="straightConnector1">
              <a:avLst/>
            </a:prstGeom>
            <a:noFill/>
            <a:ln cap="flat" cmpd="sng" w="127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7" name="Google Shape;227;p20"/>
            <p:cNvCxnSpPr/>
            <p:nvPr/>
          </p:nvCxnSpPr>
          <p:spPr>
            <a:xfrm flipH="1" rot="10800000">
              <a:off x="26" y="9449046"/>
              <a:ext cx="24384000" cy="101600"/>
            </a:xfrm>
            <a:prstGeom prst="straightConnector1">
              <a:avLst/>
            </a:prstGeom>
            <a:noFill/>
            <a:ln cap="flat" cmpd="sng" w="12700">
              <a:solidFill>
                <a:srgbClr val="E1E1E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8" name="Google Shape;228;p20"/>
            <p:cNvCxnSpPr/>
            <p:nvPr/>
          </p:nvCxnSpPr>
          <p:spPr>
            <a:xfrm flipH="1" rot="10800000">
              <a:off x="238" y="5765403"/>
              <a:ext cx="24384000" cy="101600"/>
            </a:xfrm>
            <a:prstGeom prst="straightConnector1">
              <a:avLst/>
            </a:prstGeom>
            <a:noFill/>
            <a:ln cap="flat" cmpd="sng" w="12700">
              <a:solidFill>
                <a:srgbClr val="E1E1E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29" name="Google Shape;229;p20"/>
          <p:cNvGrpSpPr/>
          <p:nvPr/>
        </p:nvGrpSpPr>
        <p:grpSpPr>
          <a:xfrm>
            <a:off x="6385867" y="-362103"/>
            <a:ext cx="724207" cy="724207"/>
            <a:chOff x="0" y="0"/>
            <a:chExt cx="812800" cy="812800"/>
          </a:xfrm>
        </p:grpSpPr>
        <p:sp>
          <p:nvSpPr>
            <p:cNvPr id="230" name="Google Shape;230;p2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85725">
              <a:solidFill>
                <a:srgbClr val="D9D9D9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Google Shape;232;p20"/>
          <p:cNvGrpSpPr/>
          <p:nvPr/>
        </p:nvGrpSpPr>
        <p:grpSpPr>
          <a:xfrm>
            <a:off x="16202419" y="4190464"/>
            <a:ext cx="552994" cy="552994"/>
            <a:chOff x="0" y="0"/>
            <a:chExt cx="812800" cy="812800"/>
          </a:xfrm>
        </p:grpSpPr>
        <p:sp>
          <p:nvSpPr>
            <p:cNvPr id="233" name="Google Shape;233;p2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47625">
              <a:solidFill>
                <a:srgbClr val="D9D9D9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5" name="Google Shape;235;p20"/>
          <p:cNvSpPr/>
          <p:nvPr/>
        </p:nvSpPr>
        <p:spPr>
          <a:xfrm>
            <a:off x="16951199" y="7714916"/>
            <a:ext cx="3343796" cy="3343796"/>
          </a:xfrm>
          <a:custGeom>
            <a:rect b="b" l="l" r="r" t="t"/>
            <a:pathLst>
              <a:path extrusionOk="0" h="3343796" w="3343796">
                <a:moveTo>
                  <a:pt x="0" y="0"/>
                </a:moveTo>
                <a:lnTo>
                  <a:pt x="3343797" y="0"/>
                </a:lnTo>
                <a:lnTo>
                  <a:pt x="3343797" y="3343796"/>
                </a:lnTo>
                <a:lnTo>
                  <a:pt x="0" y="33437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6" name="Google Shape;236;p20"/>
          <p:cNvSpPr txBox="1"/>
          <p:nvPr/>
        </p:nvSpPr>
        <p:spPr>
          <a:xfrm>
            <a:off x="1028700" y="1276447"/>
            <a:ext cx="156699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latin typeface="DM Sans"/>
                <a:ea typeface="DM Sans"/>
                <a:cs typeface="DM Sans"/>
                <a:sym typeface="DM Sans"/>
              </a:rPr>
              <a:t>Summary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7" name="Google Shape;237;p20"/>
          <p:cNvSpPr txBox="1"/>
          <p:nvPr/>
        </p:nvSpPr>
        <p:spPr>
          <a:xfrm>
            <a:off x="1143625" y="2460436"/>
            <a:ext cx="8115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0"/>
          <p:cNvSpPr txBox="1"/>
          <p:nvPr/>
        </p:nvSpPr>
        <p:spPr>
          <a:xfrm>
            <a:off x="1508750" y="3097800"/>
            <a:ext cx="14984700" cy="44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proposed platform builds upon the strengths of H2O.ai by providing: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 MLOps integration with continuous deployment and monitoring.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Enhanced model explainability and compliance features.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Multi-cloud, hybrid, and edge deployment options.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Customizable pipelines, better data preparation, and team collaboration tools.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more intuitive and flexible interface.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66C4"/>
            </a:gs>
            <a:gs pos="100000">
              <a:srgbClr val="CF75FF"/>
            </a:gs>
          </a:gsLst>
          <a:lin ang="0" scaled="0"/>
        </a:gra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1"/>
          <p:cNvSpPr/>
          <p:nvPr/>
        </p:nvSpPr>
        <p:spPr>
          <a:xfrm>
            <a:off x="-3193096" y="-2685803"/>
            <a:ext cx="6005194" cy="6005194"/>
          </a:xfrm>
          <a:custGeom>
            <a:rect b="b" l="l" r="r" t="t"/>
            <a:pathLst>
              <a:path extrusionOk="0" h="6005194" w="6005194">
                <a:moveTo>
                  <a:pt x="0" y="0"/>
                </a:moveTo>
                <a:lnTo>
                  <a:pt x="6005195" y="0"/>
                </a:lnTo>
                <a:lnTo>
                  <a:pt x="6005195" y="6005195"/>
                </a:lnTo>
                <a:lnTo>
                  <a:pt x="0" y="60051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1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44" name="Google Shape;244;p21"/>
          <p:cNvGrpSpPr/>
          <p:nvPr/>
        </p:nvGrpSpPr>
        <p:grpSpPr>
          <a:xfrm>
            <a:off x="7058046" y="3033007"/>
            <a:ext cx="572770" cy="572770"/>
            <a:chOff x="0" y="0"/>
            <a:chExt cx="812800" cy="812800"/>
          </a:xfrm>
        </p:grpSpPr>
        <p:sp>
          <p:nvSpPr>
            <p:cNvPr id="245" name="Google Shape;245;p2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" name="Google Shape;247;p21"/>
          <p:cNvGrpSpPr/>
          <p:nvPr/>
        </p:nvGrpSpPr>
        <p:grpSpPr>
          <a:xfrm>
            <a:off x="6043615" y="-697636"/>
            <a:ext cx="2028861" cy="2028861"/>
            <a:chOff x="0" y="0"/>
            <a:chExt cx="812800" cy="812800"/>
          </a:xfrm>
        </p:grpSpPr>
        <p:sp>
          <p:nvSpPr>
            <p:cNvPr id="248" name="Google Shape;248;p2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6667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0" name="Google Shape;250;p21"/>
          <p:cNvGrpSpPr/>
          <p:nvPr/>
        </p:nvGrpSpPr>
        <p:grpSpPr>
          <a:xfrm>
            <a:off x="-598747" y="8829029"/>
            <a:ext cx="2103664" cy="2103664"/>
            <a:chOff x="0" y="0"/>
            <a:chExt cx="812800" cy="812800"/>
          </a:xfrm>
        </p:grpSpPr>
        <p:sp>
          <p:nvSpPr>
            <p:cNvPr id="251" name="Google Shape;251;p2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3" name="Google Shape;253;p21"/>
          <p:cNvSpPr/>
          <p:nvPr/>
        </p:nvSpPr>
        <p:spPr>
          <a:xfrm>
            <a:off x="9750817" y="2789566"/>
            <a:ext cx="4817536" cy="5229347"/>
          </a:xfrm>
          <a:custGeom>
            <a:rect b="b" l="l" r="r" t="t"/>
            <a:pathLst>
              <a:path extrusionOk="0" h="5229347" w="4817536">
                <a:moveTo>
                  <a:pt x="0" y="0"/>
                </a:moveTo>
                <a:lnTo>
                  <a:pt x="4817536" y="0"/>
                </a:lnTo>
                <a:lnTo>
                  <a:pt x="4817536" y="5229348"/>
                </a:lnTo>
                <a:lnTo>
                  <a:pt x="0" y="52293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4" name="Google Shape;254;p21"/>
          <p:cNvSpPr txBox="1"/>
          <p:nvPr/>
        </p:nvSpPr>
        <p:spPr>
          <a:xfrm>
            <a:off x="1028700" y="5400838"/>
            <a:ext cx="7377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1"/>
          <p:cNvSpPr txBox="1"/>
          <p:nvPr/>
        </p:nvSpPr>
        <p:spPr>
          <a:xfrm>
            <a:off x="1028700" y="4161289"/>
            <a:ext cx="7464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79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Thank you!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